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3" r:id="rId8"/>
    <p:sldId id="264" r:id="rId9"/>
    <p:sldId id="268" r:id="rId10"/>
    <p:sldId id="265" r:id="rId11"/>
    <p:sldId id="267" r:id="rId12"/>
    <p:sldId id="262" r:id="rId1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94"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11" name="10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9" name="8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4" name="3 Marcador de pie de página"/>
          <p:cNvSpPr>
            <a:spLocks noGrp="1"/>
          </p:cNvSpPr>
          <p:nvPr>
            <p:ph type="ftr" sz="quarter" idx="11"/>
          </p:nvPr>
        </p:nvSpPr>
        <p:spPr/>
        <p:txBody>
          <a:bodyPr/>
          <a:lstStyle>
            <a:extLst/>
          </a:lstStyle>
          <a:p>
            <a:endParaRPr lang="es-MX"/>
          </a:p>
        </p:txBody>
      </p:sp>
      <p:sp>
        <p:nvSpPr>
          <p:cNvPr id="5" name="4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3" name="2 Marcador de pie de página"/>
          <p:cNvSpPr>
            <a:spLocks noGrp="1"/>
          </p:cNvSpPr>
          <p:nvPr>
            <p:ph type="ftr" sz="quarter" idx="11"/>
          </p:nvPr>
        </p:nvSpPr>
        <p:spPr/>
        <p:txBody>
          <a:bodyPr/>
          <a:lstStyle>
            <a:extLst/>
          </a:lstStyle>
          <a:p>
            <a:endParaRPr lang="es-MX"/>
          </a:p>
        </p:txBody>
      </p:sp>
      <p:sp>
        <p:nvSpPr>
          <p:cNvPr id="4" name="3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smtClean="0"/>
              <a:t>Haga clic en el icono para agregar una imagen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A0B26157-67FE-474C-B7BE-BC7C4CDEB145}" type="datetimeFigureOut">
              <a:rPr lang="es-MX" smtClean="0"/>
              <a:t>03/11/2014</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E80E093B-9CEE-488E-83F8-A7F440E1120D}"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0B26157-67FE-474C-B7BE-BC7C4CDEB145}" type="datetimeFigureOut">
              <a:rPr lang="es-MX" smtClean="0"/>
              <a:t>03/11/2014</a:t>
            </a:fld>
            <a:endParaRPr lang="es-MX"/>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MX"/>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80E093B-9CEE-488E-83F8-A7F440E1120D}"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916832"/>
            <a:ext cx="7772400" cy="1470025"/>
          </a:xfrm>
        </p:spPr>
        <p:txBody>
          <a:bodyPr>
            <a:noAutofit/>
          </a:bodyPr>
          <a:lstStyle/>
          <a:p>
            <a:r>
              <a:rPr lang="es-MX" sz="13800" dirty="0" smtClean="0"/>
              <a:t>PALEM</a:t>
            </a:r>
            <a:endParaRPr lang="es-MX" sz="13800" dirty="0"/>
          </a:p>
        </p:txBody>
      </p:sp>
      <p:sp>
        <p:nvSpPr>
          <p:cNvPr id="3" name="2 Subtítulo"/>
          <p:cNvSpPr>
            <a:spLocks noGrp="1"/>
          </p:cNvSpPr>
          <p:nvPr>
            <p:ph type="subTitle" idx="1"/>
          </p:nvPr>
        </p:nvSpPr>
        <p:spPr>
          <a:xfrm>
            <a:off x="3491880" y="3789040"/>
            <a:ext cx="5218920" cy="914400"/>
          </a:xfrm>
        </p:spPr>
        <p:txBody>
          <a:bodyPr/>
          <a:lstStyle/>
          <a:p>
            <a:r>
              <a:rPr lang="es-ES" dirty="0" smtClean="0"/>
              <a:t>Propuesta para el Aprendizaje de la Lengua Escrita y las Matemáticas</a:t>
            </a:r>
            <a:endParaRPr lang="es-MX" dirty="0"/>
          </a:p>
        </p:txBody>
      </p:sp>
    </p:spTree>
    <p:extLst>
      <p:ext uri="{BB962C8B-B14F-4D97-AF65-F5344CB8AC3E}">
        <p14:creationId xmlns:p14="http://schemas.microsoft.com/office/powerpoint/2010/main" val="2609207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831623"/>
            <a:ext cx="8183880" cy="1051560"/>
          </a:xfrm>
        </p:spPr>
        <p:txBody>
          <a:bodyPr>
            <a:normAutofit fontScale="90000"/>
          </a:bodyPr>
          <a:lstStyle/>
          <a:p>
            <a:pPr algn="ctr"/>
            <a:r>
              <a:rPr lang="es-ES" dirty="0"/>
              <a:t>Es una propuesta, no un método</a:t>
            </a:r>
            <a:br>
              <a:rPr lang="es-ES" dirty="0"/>
            </a:br>
            <a:endParaRPr lang="es-MX" dirty="0"/>
          </a:p>
        </p:txBody>
      </p:sp>
      <p:sp>
        <p:nvSpPr>
          <p:cNvPr id="3" name="2 Rectángulo"/>
          <p:cNvSpPr/>
          <p:nvPr/>
        </p:nvSpPr>
        <p:spPr>
          <a:xfrm>
            <a:off x="1067096" y="1484784"/>
            <a:ext cx="6984776" cy="2308324"/>
          </a:xfrm>
          <a:prstGeom prst="rect">
            <a:avLst/>
          </a:prstGeom>
        </p:spPr>
        <p:txBody>
          <a:bodyPr wrap="square">
            <a:spAutoFit/>
          </a:bodyPr>
          <a:lstStyle/>
          <a:p>
            <a:pPr algn="just"/>
            <a:r>
              <a:rPr lang="es-ES" sz="2400" dirty="0" smtClean="0"/>
              <a:t>El PALEM es una propuesta metodológica para el aprendizaje de la lengua escrita, donde el maestro deberá elegir actividades pedagógicas que le resulten más adecuadas para los niños que atiende en su grupo, de acuerdo a su contexto social.</a:t>
            </a:r>
            <a:endParaRPr lang="es-ES" sz="2400" dirty="0"/>
          </a:p>
        </p:txBody>
      </p:sp>
    </p:spTree>
    <p:extLst>
      <p:ext uri="{BB962C8B-B14F-4D97-AF65-F5344CB8AC3E}">
        <p14:creationId xmlns:p14="http://schemas.microsoft.com/office/powerpoint/2010/main" val="939822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115616" y="1196752"/>
            <a:ext cx="6912768" cy="3724096"/>
          </a:xfrm>
          <a:prstGeom prst="rect">
            <a:avLst/>
          </a:prstGeom>
          <a:noFill/>
        </p:spPr>
        <p:txBody>
          <a:bodyPr wrap="square" rtlCol="0">
            <a:spAutoFit/>
          </a:bodyPr>
          <a:lstStyle/>
          <a:p>
            <a:pPr algn="just"/>
            <a:r>
              <a:rPr lang="es-MX" sz="2000" dirty="0" smtClean="0"/>
              <a:t>El conocimiento de la escritura tiene un origen extraescolar y comienza antes que la enseñanza formal.</a:t>
            </a:r>
          </a:p>
          <a:p>
            <a:pPr algn="just"/>
            <a:endParaRPr lang="es-MX" sz="2000" dirty="0" smtClean="0"/>
          </a:p>
          <a:p>
            <a:pPr algn="just"/>
            <a:r>
              <a:rPr lang="es-MX" sz="2000" dirty="0" smtClean="0"/>
              <a:t>La intermediación didáctica facilita el conocimiento, por parte de los alumnos, de las reglas y convenciones del lenguaje escrito. Por esta razón el aprendizaje de los aspectos formales del sistema de escritura se realiza en contextos institucionales, particularmente en la escuela.</a:t>
            </a:r>
          </a:p>
          <a:p>
            <a:endParaRPr lang="es-MX" dirty="0"/>
          </a:p>
          <a:p>
            <a:r>
              <a:rPr lang="es-MX" dirty="0" smtClean="0"/>
              <a:t> </a:t>
            </a:r>
            <a:endParaRPr lang="es-MX" dirty="0"/>
          </a:p>
        </p:txBody>
      </p:sp>
    </p:spTree>
    <p:extLst>
      <p:ext uri="{BB962C8B-B14F-4D97-AF65-F5344CB8AC3E}">
        <p14:creationId xmlns:p14="http://schemas.microsoft.com/office/powerpoint/2010/main" val="1759669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83568" y="1398534"/>
            <a:ext cx="7704856" cy="2862322"/>
          </a:xfrm>
          <a:prstGeom prst="rect">
            <a:avLst/>
          </a:prstGeom>
          <a:noFill/>
        </p:spPr>
        <p:txBody>
          <a:bodyPr wrap="square" rtlCol="0">
            <a:spAutoFit/>
          </a:bodyPr>
          <a:lstStyle/>
          <a:p>
            <a:pPr algn="just"/>
            <a:r>
              <a:rPr lang="es-MX" sz="2000" dirty="0" smtClean="0"/>
              <a:t>La propuesta de enseñanza que se presenta consiste en crear situaciones de aprendizaje mediante los cuales los niños descubrirán la forma convencional de representar gráficamente los sonidos, así como las otras características del sistema de escritura y del lenguaje escrito.</a:t>
            </a:r>
          </a:p>
          <a:p>
            <a:pPr algn="just"/>
            <a:endParaRPr lang="es-MX" sz="2000" dirty="0" smtClean="0"/>
          </a:p>
          <a:p>
            <a:pPr algn="just"/>
            <a:r>
              <a:rPr lang="es-MX" sz="2000" dirty="0" smtClean="0"/>
              <a:t>Se propone abordar, simultáneamente el trabajo con textos, oraciones y palabras.</a:t>
            </a:r>
            <a:endParaRPr lang="es-MX" sz="2000" dirty="0"/>
          </a:p>
        </p:txBody>
      </p:sp>
    </p:spTree>
    <p:extLst>
      <p:ext uri="{BB962C8B-B14F-4D97-AF65-F5344CB8AC3E}">
        <p14:creationId xmlns:p14="http://schemas.microsoft.com/office/powerpoint/2010/main" val="65927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83568" y="764704"/>
            <a:ext cx="7344816" cy="4832092"/>
          </a:xfrm>
          <a:prstGeom prst="rect">
            <a:avLst/>
          </a:prstGeom>
          <a:noFill/>
        </p:spPr>
        <p:txBody>
          <a:bodyPr wrap="square" rtlCol="0">
            <a:spAutoFit/>
          </a:bodyPr>
          <a:lstStyle/>
          <a:p>
            <a:r>
              <a:rPr lang="es-MX" sz="2000" b="1" dirty="0" smtClean="0"/>
              <a:t>Propuesta en la enseñanza de la </a:t>
            </a:r>
            <a:r>
              <a:rPr lang="es-MX" sz="2000" b="1" dirty="0" err="1" smtClean="0"/>
              <a:t>lecto</a:t>
            </a:r>
            <a:r>
              <a:rPr lang="es-MX" sz="2000" b="1" dirty="0" smtClean="0"/>
              <a:t>-escritura</a:t>
            </a:r>
          </a:p>
          <a:p>
            <a:endParaRPr lang="es-MX" dirty="0" smtClean="0"/>
          </a:p>
          <a:p>
            <a:r>
              <a:rPr lang="es-MX" dirty="0" smtClean="0"/>
              <a:t>Escritura espontánea</a:t>
            </a:r>
          </a:p>
          <a:p>
            <a:r>
              <a:rPr lang="es-MX" dirty="0" smtClean="0"/>
              <a:t>Escritura de textos</a:t>
            </a:r>
          </a:p>
          <a:p>
            <a:r>
              <a:rPr lang="es-MX" dirty="0" smtClean="0"/>
              <a:t>Escritura de oraciones</a:t>
            </a:r>
          </a:p>
          <a:p>
            <a:r>
              <a:rPr lang="es-MX" dirty="0" smtClean="0"/>
              <a:t>Escritura de palabras</a:t>
            </a:r>
          </a:p>
          <a:p>
            <a:endParaRPr lang="es-MX" dirty="0"/>
          </a:p>
          <a:p>
            <a:r>
              <a:rPr lang="es-MX" dirty="0" smtClean="0"/>
              <a:t>Otros tipos de producción escrita:</a:t>
            </a:r>
          </a:p>
          <a:p>
            <a:endParaRPr lang="es-MX" dirty="0" smtClean="0"/>
          </a:p>
          <a:p>
            <a:r>
              <a:rPr lang="es-MX" dirty="0" smtClean="0"/>
              <a:t>La copia</a:t>
            </a:r>
          </a:p>
          <a:p>
            <a:r>
              <a:rPr lang="es-MX" dirty="0" smtClean="0"/>
              <a:t>El dictado</a:t>
            </a:r>
          </a:p>
          <a:p>
            <a:r>
              <a:rPr lang="es-MX" dirty="0" smtClean="0"/>
              <a:t>Conceptos básicos</a:t>
            </a:r>
          </a:p>
          <a:p>
            <a:r>
              <a:rPr lang="es-MX" dirty="0" smtClean="0"/>
              <a:t>Segmentación del texto en palabras</a:t>
            </a:r>
          </a:p>
          <a:p>
            <a:r>
              <a:rPr lang="es-MX" dirty="0" smtClean="0"/>
              <a:t>Ortografía </a:t>
            </a:r>
          </a:p>
          <a:p>
            <a:r>
              <a:rPr lang="es-MX" dirty="0" smtClean="0"/>
              <a:t>Puntuación</a:t>
            </a:r>
          </a:p>
          <a:p>
            <a:r>
              <a:rPr lang="es-MX" dirty="0" smtClean="0"/>
              <a:t>Tipos de oraciones</a:t>
            </a:r>
          </a:p>
          <a:p>
            <a:r>
              <a:rPr lang="es-MX" dirty="0" smtClean="0"/>
              <a:t>Léxico o vocabulario</a:t>
            </a:r>
          </a:p>
        </p:txBody>
      </p:sp>
    </p:spTree>
    <p:extLst>
      <p:ext uri="{BB962C8B-B14F-4D97-AF65-F5344CB8AC3E}">
        <p14:creationId xmlns:p14="http://schemas.microsoft.com/office/powerpoint/2010/main" val="544473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11560" y="764704"/>
            <a:ext cx="7632848" cy="4031873"/>
          </a:xfrm>
          <a:prstGeom prst="rect">
            <a:avLst/>
          </a:prstGeom>
          <a:noFill/>
        </p:spPr>
        <p:txBody>
          <a:bodyPr wrap="square" rtlCol="0">
            <a:spAutoFit/>
          </a:bodyPr>
          <a:lstStyle/>
          <a:p>
            <a:r>
              <a:rPr lang="es-MX" sz="2000" b="1" dirty="0" smtClean="0"/>
              <a:t>Sugerencias para fortalecer el aprendizaje de la escritura y la lectura</a:t>
            </a:r>
          </a:p>
          <a:p>
            <a:endParaRPr lang="es-MX" dirty="0"/>
          </a:p>
          <a:p>
            <a:r>
              <a:rPr lang="es-MX" dirty="0" smtClean="0"/>
              <a:t>Pre silábicos </a:t>
            </a:r>
          </a:p>
          <a:p>
            <a:r>
              <a:rPr lang="es-MX" dirty="0" smtClean="0"/>
              <a:t>(imagen-texto)</a:t>
            </a:r>
          </a:p>
          <a:p>
            <a:endParaRPr lang="es-MX" dirty="0" smtClean="0"/>
          </a:p>
          <a:p>
            <a:r>
              <a:rPr lang="es-MX" dirty="0" smtClean="0"/>
              <a:t>Pre silábicos y silábicos </a:t>
            </a:r>
          </a:p>
          <a:p>
            <a:r>
              <a:rPr lang="es-MX" dirty="0" smtClean="0"/>
              <a:t>(completar palabras: letras y silabas)</a:t>
            </a:r>
          </a:p>
          <a:p>
            <a:endParaRPr lang="es-MX" dirty="0" smtClean="0"/>
          </a:p>
          <a:p>
            <a:r>
              <a:rPr lang="es-MX" dirty="0" smtClean="0"/>
              <a:t>Silábicos, silábicos-alfabéticos y alfabéticos </a:t>
            </a:r>
          </a:p>
          <a:p>
            <a:r>
              <a:rPr lang="es-MX" dirty="0" smtClean="0"/>
              <a:t>(crucigramas y sopas de letras)</a:t>
            </a:r>
          </a:p>
          <a:p>
            <a:endParaRPr lang="es-MX" dirty="0" smtClean="0"/>
          </a:p>
          <a:p>
            <a:r>
              <a:rPr lang="es-MX" dirty="0" smtClean="0"/>
              <a:t>Silábicos-alfabéticos y alfabéticos </a:t>
            </a:r>
          </a:p>
          <a:p>
            <a:r>
              <a:rPr lang="es-MX" dirty="0" smtClean="0"/>
              <a:t>(escaleras de palabras)</a:t>
            </a:r>
            <a:endParaRPr lang="es-MX" dirty="0"/>
          </a:p>
        </p:txBody>
      </p:sp>
    </p:spTree>
    <p:extLst>
      <p:ext uri="{BB962C8B-B14F-4D97-AF65-F5344CB8AC3E}">
        <p14:creationId xmlns:p14="http://schemas.microsoft.com/office/powerpoint/2010/main" val="1229482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625" t="27382" r="33410" b="11507"/>
          <a:stretch/>
        </p:blipFill>
        <p:spPr bwMode="auto">
          <a:xfrm>
            <a:off x="1475656" y="476672"/>
            <a:ext cx="6444948"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0384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273" t="23809" r="53817" b="12879"/>
          <a:stretch/>
        </p:blipFill>
        <p:spPr bwMode="auto">
          <a:xfrm>
            <a:off x="611560" y="548680"/>
            <a:ext cx="3501241" cy="4631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6542" t="25000" r="17117" b="16667"/>
          <a:stretch/>
        </p:blipFill>
        <p:spPr bwMode="auto">
          <a:xfrm>
            <a:off x="4427984" y="764704"/>
            <a:ext cx="4248472" cy="5289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8543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353471"/>
            <a:ext cx="7056784" cy="6171873"/>
          </a:xfrm>
          <a:prstGeom prst="rect">
            <a:avLst/>
          </a:prstGeom>
        </p:spPr>
      </p:pic>
    </p:spTree>
    <p:extLst>
      <p:ext uri="{BB962C8B-B14F-4D97-AF65-F5344CB8AC3E}">
        <p14:creationId xmlns:p14="http://schemas.microsoft.com/office/powerpoint/2010/main" val="1569383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777" t="23016" r="16335" b="14087"/>
          <a:stretch/>
        </p:blipFill>
        <p:spPr bwMode="auto">
          <a:xfrm>
            <a:off x="395536" y="620688"/>
            <a:ext cx="3628572" cy="4601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5431" t="22822" r="17736" b="15246"/>
          <a:stretch/>
        </p:blipFill>
        <p:spPr bwMode="auto">
          <a:xfrm>
            <a:off x="4355976" y="548680"/>
            <a:ext cx="4291462" cy="5568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563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332657"/>
            <a:ext cx="7632848" cy="6192688"/>
          </a:xfrm>
          <a:prstGeom prst="rect">
            <a:avLst/>
          </a:prstGeom>
        </p:spPr>
      </p:pic>
    </p:spTree>
    <p:extLst>
      <p:ext uri="{BB962C8B-B14F-4D97-AF65-F5344CB8AC3E}">
        <p14:creationId xmlns:p14="http://schemas.microsoft.com/office/powerpoint/2010/main" val="2051197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157" t="31150" r="38758" b="27841"/>
          <a:stretch/>
        </p:blipFill>
        <p:spPr bwMode="auto">
          <a:xfrm>
            <a:off x="1399844" y="548680"/>
            <a:ext cx="6480720" cy="5137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30342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Claridad">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237</TotalTime>
  <Words>272</Words>
  <Application>Microsoft Office PowerPoint</Application>
  <PresentationFormat>Presentación en pantalla (4:3)</PresentationFormat>
  <Paragraphs>42</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Aspecto</vt:lpstr>
      <vt:lpstr>PALEM</vt:lpstr>
      <vt:lpstr>Es una propuesta, no un método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PALEM</dc:title>
  <dc:creator>Leonardo Ruelas Rubio</dc:creator>
  <cp:lastModifiedBy>Payo y Pancho</cp:lastModifiedBy>
  <cp:revision>13</cp:revision>
  <dcterms:created xsi:type="dcterms:W3CDTF">2014-10-12T16:09:46Z</dcterms:created>
  <dcterms:modified xsi:type="dcterms:W3CDTF">2014-11-04T00:13:01Z</dcterms:modified>
</cp:coreProperties>
</file>